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63" r:id="rId4"/>
    <p:sldId id="266" r:id="rId5"/>
    <p:sldId id="267" r:id="rId6"/>
    <p:sldId id="273" r:id="rId7"/>
    <p:sldId id="276" r:id="rId8"/>
    <p:sldId id="277" r:id="rId9"/>
    <p:sldId id="274" r:id="rId10"/>
    <p:sldId id="268" r:id="rId11"/>
    <p:sldId id="275" r:id="rId12"/>
    <p:sldId id="269" r:id="rId13"/>
    <p:sldId id="278" r:id="rId14"/>
    <p:sldId id="270" r:id="rId15"/>
    <p:sldId id="280" r:id="rId16"/>
    <p:sldId id="271" r:id="rId17"/>
    <p:sldId id="279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F3B82-4676-4947-955C-87EC6FC7A368}" v="152" dt="2022-05-09T17:28:11.408"/>
    <p1510:client id="{E3AF1B98-658C-4C19-9F36-2CD9D6F6EF8F}" v="401" dt="2022-05-09T19:01:14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399E2-E597-4124-B9BC-7FE4309C88D1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6C758679-421F-43B0-8AEB-2E182110FB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Overview</a:t>
          </a:r>
        </a:p>
      </dgm:t>
    </dgm:pt>
    <dgm:pt modelId="{1933CB6E-E37C-4D5B-A9A5-5B1BF1104FDD}" type="parTrans" cxnId="{F8B40256-B257-4BF0-80F5-64BDDCA2DD4F}">
      <dgm:prSet/>
      <dgm:spPr/>
      <dgm:t>
        <a:bodyPr/>
        <a:lstStyle/>
        <a:p>
          <a:endParaRPr lang="en-US"/>
        </a:p>
      </dgm:t>
    </dgm:pt>
    <dgm:pt modelId="{EF3980AF-B3E0-4728-9DB7-376B1420FEB4}" type="sibTrans" cxnId="{F8B40256-B257-4BF0-80F5-64BDDCA2DD4F}">
      <dgm:prSet/>
      <dgm:spPr/>
      <dgm:t>
        <a:bodyPr/>
        <a:lstStyle/>
        <a:p>
          <a:endParaRPr lang="en-US"/>
        </a:p>
      </dgm:t>
    </dgm:pt>
    <dgm:pt modelId="{F4A13184-44E1-42B9-8372-A9AEFBAC1C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 </a:t>
          </a:r>
        </a:p>
      </dgm:t>
    </dgm:pt>
    <dgm:pt modelId="{8BFD2C4E-9106-4C41-BFCE-AE627F3C5CEC}" type="parTrans" cxnId="{DF344744-0D2F-41C4-ADE2-C383D14B1DD6}">
      <dgm:prSet/>
      <dgm:spPr/>
      <dgm:t>
        <a:bodyPr/>
        <a:lstStyle/>
        <a:p>
          <a:endParaRPr lang="en-US"/>
        </a:p>
      </dgm:t>
    </dgm:pt>
    <dgm:pt modelId="{F47D19B0-0537-43EE-885D-F21DB77377FF}" type="sibTrans" cxnId="{DF344744-0D2F-41C4-ADE2-C383D14B1DD6}">
      <dgm:prSet/>
      <dgm:spPr/>
      <dgm:t>
        <a:bodyPr/>
        <a:lstStyle/>
        <a:p>
          <a:endParaRPr lang="en-US"/>
        </a:p>
      </dgm:t>
    </dgm:pt>
    <dgm:pt modelId="{A8E3DB02-2A1B-4821-BEB0-2983DA094C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Hierarchical Clustering </a:t>
          </a:r>
        </a:p>
      </dgm:t>
    </dgm:pt>
    <dgm:pt modelId="{1BB4D215-51A9-4B5B-ACBA-6402EDE63076}" type="parTrans" cxnId="{22EA9AE7-B637-484B-9DD0-E68456892ACB}">
      <dgm:prSet/>
      <dgm:spPr/>
      <dgm:t>
        <a:bodyPr/>
        <a:lstStyle/>
        <a:p>
          <a:endParaRPr lang="en-US"/>
        </a:p>
      </dgm:t>
    </dgm:pt>
    <dgm:pt modelId="{A1423FE0-4437-42B4-89AD-1792437EE985}" type="sibTrans" cxnId="{22EA9AE7-B637-484B-9DD0-E68456892ACB}">
      <dgm:prSet/>
      <dgm:spPr/>
      <dgm:t>
        <a:bodyPr/>
        <a:lstStyle/>
        <a:p>
          <a:endParaRPr lang="en-US"/>
        </a:p>
      </dgm:t>
    </dgm:pt>
    <dgm:pt modelId="{AFA8127D-1088-4D4F-A843-AEBF22CFBF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Mixture Model</a:t>
          </a:r>
        </a:p>
      </dgm:t>
    </dgm:pt>
    <dgm:pt modelId="{1A6A8D7A-F46B-4244-9F1D-F7B92D8696AF}" type="parTrans" cxnId="{2862BA49-32F4-4FCC-B545-6D31BAB6280C}">
      <dgm:prSet/>
      <dgm:spPr/>
      <dgm:t>
        <a:bodyPr/>
        <a:lstStyle/>
        <a:p>
          <a:endParaRPr lang="en-US"/>
        </a:p>
      </dgm:t>
    </dgm:pt>
    <dgm:pt modelId="{D28C148D-0953-4702-819C-72DC1AD1841B}" type="sibTrans" cxnId="{2862BA49-32F4-4FCC-B545-6D31BAB6280C}">
      <dgm:prSet/>
      <dgm:spPr/>
      <dgm:t>
        <a:bodyPr/>
        <a:lstStyle/>
        <a:p>
          <a:endParaRPr lang="en-US"/>
        </a:p>
      </dgm:t>
    </dgm:pt>
    <dgm:pt modelId="{9B989613-8FA4-40BA-9602-5D541B2FA2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 Learning</a:t>
          </a:r>
        </a:p>
      </dgm:t>
    </dgm:pt>
    <dgm:pt modelId="{53E0C6C3-E2C1-4242-B266-AB9EE54E3710}" type="parTrans" cxnId="{99FACCBE-D838-4DF3-85DE-2F7EABC6F55B}">
      <dgm:prSet/>
      <dgm:spPr/>
      <dgm:t>
        <a:bodyPr/>
        <a:lstStyle/>
        <a:p>
          <a:endParaRPr lang="en-US"/>
        </a:p>
      </dgm:t>
    </dgm:pt>
    <dgm:pt modelId="{CB16BEA6-4CA6-4900-90FD-45AC15D2A398}" type="sibTrans" cxnId="{99FACCBE-D838-4DF3-85DE-2F7EABC6F55B}">
      <dgm:prSet/>
      <dgm:spPr/>
      <dgm:t>
        <a:bodyPr/>
        <a:lstStyle/>
        <a:p>
          <a:endParaRPr lang="en-US"/>
        </a:p>
      </dgm:t>
    </dgm:pt>
    <dgm:pt modelId="{B1B70F16-9F9A-4469-9805-99E3F798F8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 </a:t>
          </a:r>
        </a:p>
      </dgm:t>
    </dgm:pt>
    <dgm:pt modelId="{07A2D543-56EF-49E2-8EE8-CE562BAC4231}" type="parTrans" cxnId="{2CE94899-8FA6-413F-96B7-C8E480F1FA87}">
      <dgm:prSet/>
      <dgm:spPr/>
      <dgm:t>
        <a:bodyPr/>
        <a:lstStyle/>
        <a:p>
          <a:endParaRPr lang="en-US"/>
        </a:p>
      </dgm:t>
    </dgm:pt>
    <dgm:pt modelId="{1A25EB8C-6506-411B-899E-09CB09BC55B5}" type="sibTrans" cxnId="{2CE94899-8FA6-413F-96B7-C8E480F1FA87}">
      <dgm:prSet/>
      <dgm:spPr/>
      <dgm:t>
        <a:bodyPr/>
        <a:lstStyle/>
        <a:p>
          <a:endParaRPr lang="en-US"/>
        </a:p>
      </dgm:t>
    </dgm:pt>
    <dgm:pt modelId="{E69BFD82-6EB2-4E62-9C89-122C9FD572FE}" type="pres">
      <dgm:prSet presAssocID="{D54399E2-E597-4124-B9BC-7FE4309C88D1}" presName="root" presStyleCnt="0">
        <dgm:presLayoutVars>
          <dgm:dir/>
          <dgm:resizeHandles val="exact"/>
        </dgm:presLayoutVars>
      </dgm:prSet>
      <dgm:spPr/>
    </dgm:pt>
    <dgm:pt modelId="{B9D24ACC-E9BF-4AE6-B21E-5DE6B235E726}" type="pres">
      <dgm:prSet presAssocID="{6C758679-421F-43B0-8AEB-2E182110FB6F}" presName="compNode" presStyleCnt="0"/>
      <dgm:spPr/>
    </dgm:pt>
    <dgm:pt modelId="{880DB02B-8088-4AAE-AB92-F0E8C6E2D78D}" type="pres">
      <dgm:prSet presAssocID="{6C758679-421F-43B0-8AEB-2E182110FB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41BBFA3-B61D-4D80-991F-A779C7DC9BE1}" type="pres">
      <dgm:prSet presAssocID="{6C758679-421F-43B0-8AEB-2E182110FB6F}" presName="spaceRect" presStyleCnt="0"/>
      <dgm:spPr/>
    </dgm:pt>
    <dgm:pt modelId="{3B5EA565-E94A-40FA-BE95-322A0CA8445E}" type="pres">
      <dgm:prSet presAssocID="{6C758679-421F-43B0-8AEB-2E182110FB6F}" presName="textRect" presStyleLbl="revTx" presStyleIdx="0" presStyleCnt="6">
        <dgm:presLayoutVars>
          <dgm:chMax val="1"/>
          <dgm:chPref val="1"/>
        </dgm:presLayoutVars>
      </dgm:prSet>
      <dgm:spPr/>
    </dgm:pt>
    <dgm:pt modelId="{6476D627-5AAA-4EB0-B5B5-667AD4A559BB}" type="pres">
      <dgm:prSet presAssocID="{EF3980AF-B3E0-4728-9DB7-376B1420FEB4}" presName="sibTrans" presStyleCnt="0"/>
      <dgm:spPr/>
    </dgm:pt>
    <dgm:pt modelId="{5B0826B3-1437-4B76-9763-4F82096F0E17}" type="pres">
      <dgm:prSet presAssocID="{F4A13184-44E1-42B9-8372-A9AEFBAC1CF1}" presName="compNode" presStyleCnt="0"/>
      <dgm:spPr/>
    </dgm:pt>
    <dgm:pt modelId="{D45FDB57-B756-4DD8-8CC9-029AF979AE0C}" type="pres">
      <dgm:prSet presAssocID="{F4A13184-44E1-42B9-8372-A9AEFBAC1C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F963F60-C903-4E82-B78C-A7F64383931F}" type="pres">
      <dgm:prSet presAssocID="{F4A13184-44E1-42B9-8372-A9AEFBAC1CF1}" presName="spaceRect" presStyleCnt="0"/>
      <dgm:spPr/>
    </dgm:pt>
    <dgm:pt modelId="{F32DC23D-056E-4068-9D33-50229EA56922}" type="pres">
      <dgm:prSet presAssocID="{F4A13184-44E1-42B9-8372-A9AEFBAC1CF1}" presName="textRect" presStyleLbl="revTx" presStyleIdx="1" presStyleCnt="6">
        <dgm:presLayoutVars>
          <dgm:chMax val="1"/>
          <dgm:chPref val="1"/>
        </dgm:presLayoutVars>
      </dgm:prSet>
      <dgm:spPr/>
    </dgm:pt>
    <dgm:pt modelId="{448E1A81-E995-444A-9094-D08931794393}" type="pres">
      <dgm:prSet presAssocID="{F47D19B0-0537-43EE-885D-F21DB77377FF}" presName="sibTrans" presStyleCnt="0"/>
      <dgm:spPr/>
    </dgm:pt>
    <dgm:pt modelId="{B852F06B-A3EC-44E1-8858-0381BF9099C5}" type="pres">
      <dgm:prSet presAssocID="{A8E3DB02-2A1B-4821-BEB0-2983DA094CF8}" presName="compNode" presStyleCnt="0"/>
      <dgm:spPr/>
    </dgm:pt>
    <dgm:pt modelId="{913FF815-82E3-45EE-8727-E24A1794778E}" type="pres">
      <dgm:prSet presAssocID="{A8E3DB02-2A1B-4821-BEB0-2983DA094CF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716A1A8-19DB-43E4-8A1D-4C1852B1C95E}" type="pres">
      <dgm:prSet presAssocID="{A8E3DB02-2A1B-4821-BEB0-2983DA094CF8}" presName="spaceRect" presStyleCnt="0"/>
      <dgm:spPr/>
    </dgm:pt>
    <dgm:pt modelId="{6185CB13-A2A0-4A40-9757-8BA7EEC273EF}" type="pres">
      <dgm:prSet presAssocID="{A8E3DB02-2A1B-4821-BEB0-2983DA094CF8}" presName="textRect" presStyleLbl="revTx" presStyleIdx="2" presStyleCnt="6">
        <dgm:presLayoutVars>
          <dgm:chMax val="1"/>
          <dgm:chPref val="1"/>
        </dgm:presLayoutVars>
      </dgm:prSet>
      <dgm:spPr/>
    </dgm:pt>
    <dgm:pt modelId="{B999C44C-3BA3-4F47-8EEB-02C4FCE5566B}" type="pres">
      <dgm:prSet presAssocID="{A1423FE0-4437-42B4-89AD-1792437EE985}" presName="sibTrans" presStyleCnt="0"/>
      <dgm:spPr/>
    </dgm:pt>
    <dgm:pt modelId="{6B1C31E3-F5F7-4C2A-9FEC-4FEF8B66C003}" type="pres">
      <dgm:prSet presAssocID="{AFA8127D-1088-4D4F-A843-AEBF22CFBF79}" presName="compNode" presStyleCnt="0"/>
      <dgm:spPr/>
    </dgm:pt>
    <dgm:pt modelId="{24E81205-8BB4-4F70-A131-4F1B139B507F}" type="pres">
      <dgm:prSet presAssocID="{AFA8127D-1088-4D4F-A843-AEBF22CFBF7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rmal Distribution with solid fill"/>
        </a:ext>
      </dgm:extLst>
    </dgm:pt>
    <dgm:pt modelId="{5372EF36-3EAF-4E3F-A930-EFB19C78124F}" type="pres">
      <dgm:prSet presAssocID="{AFA8127D-1088-4D4F-A843-AEBF22CFBF79}" presName="spaceRect" presStyleCnt="0"/>
      <dgm:spPr/>
    </dgm:pt>
    <dgm:pt modelId="{C3137CC4-B60C-4AC3-A001-91EF23EACD5B}" type="pres">
      <dgm:prSet presAssocID="{AFA8127D-1088-4D4F-A843-AEBF22CFBF79}" presName="textRect" presStyleLbl="revTx" presStyleIdx="3" presStyleCnt="6">
        <dgm:presLayoutVars>
          <dgm:chMax val="1"/>
          <dgm:chPref val="1"/>
        </dgm:presLayoutVars>
      </dgm:prSet>
      <dgm:spPr/>
    </dgm:pt>
    <dgm:pt modelId="{C4ECEAAE-87E0-4408-B836-73376B00FBC3}" type="pres">
      <dgm:prSet presAssocID="{D28C148D-0953-4702-819C-72DC1AD1841B}" presName="sibTrans" presStyleCnt="0"/>
      <dgm:spPr/>
    </dgm:pt>
    <dgm:pt modelId="{17D79BEE-8F7D-47B0-A35F-ACFC557572A4}" type="pres">
      <dgm:prSet presAssocID="{9B989613-8FA4-40BA-9602-5D541B2FA2A6}" presName="compNode" presStyleCnt="0"/>
      <dgm:spPr/>
    </dgm:pt>
    <dgm:pt modelId="{3F3ACF88-E1F2-4504-A086-E710C7F84C30}" type="pres">
      <dgm:prSet presAssocID="{9B989613-8FA4-40BA-9602-5D541B2FA2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211D0A3-F220-4EF5-85BB-F83486F23E11}" type="pres">
      <dgm:prSet presAssocID="{9B989613-8FA4-40BA-9602-5D541B2FA2A6}" presName="spaceRect" presStyleCnt="0"/>
      <dgm:spPr/>
    </dgm:pt>
    <dgm:pt modelId="{F190D8FA-6903-4B22-ACA5-0FA54973482A}" type="pres">
      <dgm:prSet presAssocID="{9B989613-8FA4-40BA-9602-5D541B2FA2A6}" presName="textRect" presStyleLbl="revTx" presStyleIdx="4" presStyleCnt="6">
        <dgm:presLayoutVars>
          <dgm:chMax val="1"/>
          <dgm:chPref val="1"/>
        </dgm:presLayoutVars>
      </dgm:prSet>
      <dgm:spPr/>
    </dgm:pt>
    <dgm:pt modelId="{C5965ECB-89C3-4C44-870E-F8E28AF8388E}" type="pres">
      <dgm:prSet presAssocID="{CB16BEA6-4CA6-4900-90FD-45AC15D2A398}" presName="sibTrans" presStyleCnt="0"/>
      <dgm:spPr/>
    </dgm:pt>
    <dgm:pt modelId="{7F001019-4654-4CAE-BEC0-F0EE9613DF20}" type="pres">
      <dgm:prSet presAssocID="{B1B70F16-9F9A-4469-9805-99E3F798F8A1}" presName="compNode" presStyleCnt="0"/>
      <dgm:spPr/>
    </dgm:pt>
    <dgm:pt modelId="{22DD61AC-933A-4E24-87A5-EE14FE8E903B}" type="pres">
      <dgm:prSet presAssocID="{B1B70F16-9F9A-4469-9805-99E3F798F8A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 with solid fill"/>
        </a:ext>
      </dgm:extLst>
    </dgm:pt>
    <dgm:pt modelId="{73DDBC85-9BA4-4FA9-8193-50A06804DE03}" type="pres">
      <dgm:prSet presAssocID="{B1B70F16-9F9A-4469-9805-99E3F798F8A1}" presName="spaceRect" presStyleCnt="0"/>
      <dgm:spPr/>
    </dgm:pt>
    <dgm:pt modelId="{87B9E1EE-6C67-44A2-8071-1C6490580DC2}" type="pres">
      <dgm:prSet presAssocID="{B1B70F16-9F9A-4469-9805-99E3F798F8A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2136462-F4AD-40CD-A4FF-8DDEE5848606}" type="presOf" srcId="{6C758679-421F-43B0-8AEB-2E182110FB6F}" destId="{3B5EA565-E94A-40FA-BE95-322A0CA8445E}" srcOrd="0" destOrd="0" presId="urn:microsoft.com/office/officeart/2018/2/layout/IconLabelList"/>
    <dgm:cxn modelId="{DF344744-0D2F-41C4-ADE2-C383D14B1DD6}" srcId="{D54399E2-E597-4124-B9BC-7FE4309C88D1}" destId="{F4A13184-44E1-42B9-8372-A9AEFBAC1CF1}" srcOrd="1" destOrd="0" parTransId="{8BFD2C4E-9106-4C41-BFCE-AE627F3C5CEC}" sibTransId="{F47D19B0-0537-43EE-885D-F21DB77377FF}"/>
    <dgm:cxn modelId="{47FB2948-AC0A-4432-A46F-C0F198255D63}" type="presOf" srcId="{A8E3DB02-2A1B-4821-BEB0-2983DA094CF8}" destId="{6185CB13-A2A0-4A40-9757-8BA7EEC273EF}" srcOrd="0" destOrd="0" presId="urn:microsoft.com/office/officeart/2018/2/layout/IconLabelList"/>
    <dgm:cxn modelId="{2862BA49-32F4-4FCC-B545-6D31BAB6280C}" srcId="{D54399E2-E597-4124-B9BC-7FE4309C88D1}" destId="{AFA8127D-1088-4D4F-A843-AEBF22CFBF79}" srcOrd="3" destOrd="0" parTransId="{1A6A8D7A-F46B-4244-9F1D-F7B92D8696AF}" sibTransId="{D28C148D-0953-4702-819C-72DC1AD1841B}"/>
    <dgm:cxn modelId="{F8B40256-B257-4BF0-80F5-64BDDCA2DD4F}" srcId="{D54399E2-E597-4124-B9BC-7FE4309C88D1}" destId="{6C758679-421F-43B0-8AEB-2E182110FB6F}" srcOrd="0" destOrd="0" parTransId="{1933CB6E-E37C-4D5B-A9A5-5B1BF1104FDD}" sibTransId="{EF3980AF-B3E0-4728-9DB7-376B1420FEB4}"/>
    <dgm:cxn modelId="{2CE94899-8FA6-413F-96B7-C8E480F1FA87}" srcId="{D54399E2-E597-4124-B9BC-7FE4309C88D1}" destId="{B1B70F16-9F9A-4469-9805-99E3F798F8A1}" srcOrd="5" destOrd="0" parTransId="{07A2D543-56EF-49E2-8EE8-CE562BAC4231}" sibTransId="{1A25EB8C-6506-411B-899E-09CB09BC55B5}"/>
    <dgm:cxn modelId="{6A29C0B8-CF2D-41AD-98F0-461CA69A9764}" type="presOf" srcId="{9B989613-8FA4-40BA-9602-5D541B2FA2A6}" destId="{F190D8FA-6903-4B22-ACA5-0FA54973482A}" srcOrd="0" destOrd="0" presId="urn:microsoft.com/office/officeart/2018/2/layout/IconLabelList"/>
    <dgm:cxn modelId="{99FACCBE-D838-4DF3-85DE-2F7EABC6F55B}" srcId="{D54399E2-E597-4124-B9BC-7FE4309C88D1}" destId="{9B989613-8FA4-40BA-9602-5D541B2FA2A6}" srcOrd="4" destOrd="0" parTransId="{53E0C6C3-E2C1-4242-B266-AB9EE54E3710}" sibTransId="{CB16BEA6-4CA6-4900-90FD-45AC15D2A398}"/>
    <dgm:cxn modelId="{EB94D1D0-5CA9-4791-A77A-ED75D3B1A7C4}" type="presOf" srcId="{D54399E2-E597-4124-B9BC-7FE4309C88D1}" destId="{E69BFD82-6EB2-4E62-9C89-122C9FD572FE}" srcOrd="0" destOrd="0" presId="urn:microsoft.com/office/officeart/2018/2/layout/IconLabelList"/>
    <dgm:cxn modelId="{F48D53D9-F8F6-42FB-B627-1868FC7D3717}" type="presOf" srcId="{B1B70F16-9F9A-4469-9805-99E3F798F8A1}" destId="{87B9E1EE-6C67-44A2-8071-1C6490580DC2}" srcOrd="0" destOrd="0" presId="urn:microsoft.com/office/officeart/2018/2/layout/IconLabelList"/>
    <dgm:cxn modelId="{78F6BAE0-59DF-4EDA-9A8D-F00E210DA014}" type="presOf" srcId="{F4A13184-44E1-42B9-8372-A9AEFBAC1CF1}" destId="{F32DC23D-056E-4068-9D33-50229EA56922}" srcOrd="0" destOrd="0" presId="urn:microsoft.com/office/officeart/2018/2/layout/IconLabelList"/>
    <dgm:cxn modelId="{22EA9AE7-B637-484B-9DD0-E68456892ACB}" srcId="{D54399E2-E597-4124-B9BC-7FE4309C88D1}" destId="{A8E3DB02-2A1B-4821-BEB0-2983DA094CF8}" srcOrd="2" destOrd="0" parTransId="{1BB4D215-51A9-4B5B-ACBA-6402EDE63076}" sibTransId="{A1423FE0-4437-42B4-89AD-1792437EE985}"/>
    <dgm:cxn modelId="{51B511FB-1320-4C62-85B0-B28ED7B6EDCE}" type="presOf" srcId="{AFA8127D-1088-4D4F-A843-AEBF22CFBF79}" destId="{C3137CC4-B60C-4AC3-A001-91EF23EACD5B}" srcOrd="0" destOrd="0" presId="urn:microsoft.com/office/officeart/2018/2/layout/IconLabelList"/>
    <dgm:cxn modelId="{C8886BE1-40B3-4B8F-8BE1-80E0084077FA}" type="presParOf" srcId="{E69BFD82-6EB2-4E62-9C89-122C9FD572FE}" destId="{B9D24ACC-E9BF-4AE6-B21E-5DE6B235E726}" srcOrd="0" destOrd="0" presId="urn:microsoft.com/office/officeart/2018/2/layout/IconLabelList"/>
    <dgm:cxn modelId="{CF1497A6-73E0-41C6-B2E7-11B65D4FF934}" type="presParOf" srcId="{B9D24ACC-E9BF-4AE6-B21E-5DE6B235E726}" destId="{880DB02B-8088-4AAE-AB92-F0E8C6E2D78D}" srcOrd="0" destOrd="0" presId="urn:microsoft.com/office/officeart/2018/2/layout/IconLabelList"/>
    <dgm:cxn modelId="{AB639091-36BF-4366-B666-772CF5F7263F}" type="presParOf" srcId="{B9D24ACC-E9BF-4AE6-B21E-5DE6B235E726}" destId="{E41BBFA3-B61D-4D80-991F-A779C7DC9BE1}" srcOrd="1" destOrd="0" presId="urn:microsoft.com/office/officeart/2018/2/layout/IconLabelList"/>
    <dgm:cxn modelId="{B5CC9D3A-9820-420F-AC76-A914A1B56751}" type="presParOf" srcId="{B9D24ACC-E9BF-4AE6-B21E-5DE6B235E726}" destId="{3B5EA565-E94A-40FA-BE95-322A0CA8445E}" srcOrd="2" destOrd="0" presId="urn:microsoft.com/office/officeart/2018/2/layout/IconLabelList"/>
    <dgm:cxn modelId="{706C0EFF-E1B1-4899-967E-F978AA8916A6}" type="presParOf" srcId="{E69BFD82-6EB2-4E62-9C89-122C9FD572FE}" destId="{6476D627-5AAA-4EB0-B5B5-667AD4A559BB}" srcOrd="1" destOrd="0" presId="urn:microsoft.com/office/officeart/2018/2/layout/IconLabelList"/>
    <dgm:cxn modelId="{48E51CFD-CF1D-4133-B73B-CCEC0D365F1F}" type="presParOf" srcId="{E69BFD82-6EB2-4E62-9C89-122C9FD572FE}" destId="{5B0826B3-1437-4B76-9763-4F82096F0E17}" srcOrd="2" destOrd="0" presId="urn:microsoft.com/office/officeart/2018/2/layout/IconLabelList"/>
    <dgm:cxn modelId="{652DEC64-2504-41DC-86D7-C201787FC2E5}" type="presParOf" srcId="{5B0826B3-1437-4B76-9763-4F82096F0E17}" destId="{D45FDB57-B756-4DD8-8CC9-029AF979AE0C}" srcOrd="0" destOrd="0" presId="urn:microsoft.com/office/officeart/2018/2/layout/IconLabelList"/>
    <dgm:cxn modelId="{18E93DD2-BF95-4D96-8965-126A5EB23575}" type="presParOf" srcId="{5B0826B3-1437-4B76-9763-4F82096F0E17}" destId="{FF963F60-C903-4E82-B78C-A7F64383931F}" srcOrd="1" destOrd="0" presId="urn:microsoft.com/office/officeart/2018/2/layout/IconLabelList"/>
    <dgm:cxn modelId="{C858F883-A141-4B32-AE17-913CCC29CCC2}" type="presParOf" srcId="{5B0826B3-1437-4B76-9763-4F82096F0E17}" destId="{F32DC23D-056E-4068-9D33-50229EA56922}" srcOrd="2" destOrd="0" presId="urn:microsoft.com/office/officeart/2018/2/layout/IconLabelList"/>
    <dgm:cxn modelId="{5A2CD42F-CD6B-4DEF-8753-AB391AA68BD7}" type="presParOf" srcId="{E69BFD82-6EB2-4E62-9C89-122C9FD572FE}" destId="{448E1A81-E995-444A-9094-D08931794393}" srcOrd="3" destOrd="0" presId="urn:microsoft.com/office/officeart/2018/2/layout/IconLabelList"/>
    <dgm:cxn modelId="{189F7F69-E7F9-4084-8E46-9142B120E895}" type="presParOf" srcId="{E69BFD82-6EB2-4E62-9C89-122C9FD572FE}" destId="{B852F06B-A3EC-44E1-8858-0381BF9099C5}" srcOrd="4" destOrd="0" presId="urn:microsoft.com/office/officeart/2018/2/layout/IconLabelList"/>
    <dgm:cxn modelId="{8D25224F-0533-4577-A328-F53DCF132D86}" type="presParOf" srcId="{B852F06B-A3EC-44E1-8858-0381BF9099C5}" destId="{913FF815-82E3-45EE-8727-E24A1794778E}" srcOrd="0" destOrd="0" presId="urn:microsoft.com/office/officeart/2018/2/layout/IconLabelList"/>
    <dgm:cxn modelId="{C8533DAF-774D-47A4-8E34-15530BD5ABBF}" type="presParOf" srcId="{B852F06B-A3EC-44E1-8858-0381BF9099C5}" destId="{5716A1A8-19DB-43E4-8A1D-4C1852B1C95E}" srcOrd="1" destOrd="0" presId="urn:microsoft.com/office/officeart/2018/2/layout/IconLabelList"/>
    <dgm:cxn modelId="{733DB0E2-EE55-46E6-96AE-65AF2CEFF819}" type="presParOf" srcId="{B852F06B-A3EC-44E1-8858-0381BF9099C5}" destId="{6185CB13-A2A0-4A40-9757-8BA7EEC273EF}" srcOrd="2" destOrd="0" presId="urn:microsoft.com/office/officeart/2018/2/layout/IconLabelList"/>
    <dgm:cxn modelId="{597926F0-78CC-43A4-B7A4-207630AF1048}" type="presParOf" srcId="{E69BFD82-6EB2-4E62-9C89-122C9FD572FE}" destId="{B999C44C-3BA3-4F47-8EEB-02C4FCE5566B}" srcOrd="5" destOrd="0" presId="urn:microsoft.com/office/officeart/2018/2/layout/IconLabelList"/>
    <dgm:cxn modelId="{7F865F00-A459-4496-8CE6-E3D6FC45A4E2}" type="presParOf" srcId="{E69BFD82-6EB2-4E62-9C89-122C9FD572FE}" destId="{6B1C31E3-F5F7-4C2A-9FEC-4FEF8B66C003}" srcOrd="6" destOrd="0" presId="urn:microsoft.com/office/officeart/2018/2/layout/IconLabelList"/>
    <dgm:cxn modelId="{AED724B9-A333-4947-9EC5-311F70B0E24B}" type="presParOf" srcId="{6B1C31E3-F5F7-4C2A-9FEC-4FEF8B66C003}" destId="{24E81205-8BB4-4F70-A131-4F1B139B507F}" srcOrd="0" destOrd="0" presId="urn:microsoft.com/office/officeart/2018/2/layout/IconLabelList"/>
    <dgm:cxn modelId="{8F5CE260-5CE3-4107-9F78-06433D5C565A}" type="presParOf" srcId="{6B1C31E3-F5F7-4C2A-9FEC-4FEF8B66C003}" destId="{5372EF36-3EAF-4E3F-A930-EFB19C78124F}" srcOrd="1" destOrd="0" presId="urn:microsoft.com/office/officeart/2018/2/layout/IconLabelList"/>
    <dgm:cxn modelId="{D0353277-42D5-41BF-B96B-AE5A8D1B6C34}" type="presParOf" srcId="{6B1C31E3-F5F7-4C2A-9FEC-4FEF8B66C003}" destId="{C3137CC4-B60C-4AC3-A001-91EF23EACD5B}" srcOrd="2" destOrd="0" presId="urn:microsoft.com/office/officeart/2018/2/layout/IconLabelList"/>
    <dgm:cxn modelId="{BFF08550-3617-42B5-96ED-34CCEEE9415D}" type="presParOf" srcId="{E69BFD82-6EB2-4E62-9C89-122C9FD572FE}" destId="{C4ECEAAE-87E0-4408-B836-73376B00FBC3}" srcOrd="7" destOrd="0" presId="urn:microsoft.com/office/officeart/2018/2/layout/IconLabelList"/>
    <dgm:cxn modelId="{0680B558-E4CA-44BA-9CA7-F02FA4E0BFC2}" type="presParOf" srcId="{E69BFD82-6EB2-4E62-9C89-122C9FD572FE}" destId="{17D79BEE-8F7D-47B0-A35F-ACFC557572A4}" srcOrd="8" destOrd="0" presId="urn:microsoft.com/office/officeart/2018/2/layout/IconLabelList"/>
    <dgm:cxn modelId="{2BA9E440-2D18-4436-A170-538C46FA71B3}" type="presParOf" srcId="{17D79BEE-8F7D-47B0-A35F-ACFC557572A4}" destId="{3F3ACF88-E1F2-4504-A086-E710C7F84C30}" srcOrd="0" destOrd="0" presId="urn:microsoft.com/office/officeart/2018/2/layout/IconLabelList"/>
    <dgm:cxn modelId="{A01F9BED-D89E-4FB5-A674-3057B61CBF1D}" type="presParOf" srcId="{17D79BEE-8F7D-47B0-A35F-ACFC557572A4}" destId="{9211D0A3-F220-4EF5-85BB-F83486F23E11}" srcOrd="1" destOrd="0" presId="urn:microsoft.com/office/officeart/2018/2/layout/IconLabelList"/>
    <dgm:cxn modelId="{827FF358-F7F7-4BC4-8A17-751802580B55}" type="presParOf" srcId="{17D79BEE-8F7D-47B0-A35F-ACFC557572A4}" destId="{F190D8FA-6903-4B22-ACA5-0FA54973482A}" srcOrd="2" destOrd="0" presId="urn:microsoft.com/office/officeart/2018/2/layout/IconLabelList"/>
    <dgm:cxn modelId="{E42B3B0A-555D-423D-AE78-87B0E413FE67}" type="presParOf" srcId="{E69BFD82-6EB2-4E62-9C89-122C9FD572FE}" destId="{C5965ECB-89C3-4C44-870E-F8E28AF8388E}" srcOrd="9" destOrd="0" presId="urn:microsoft.com/office/officeart/2018/2/layout/IconLabelList"/>
    <dgm:cxn modelId="{96306319-5C6C-4149-99EA-178846D3EB74}" type="presParOf" srcId="{E69BFD82-6EB2-4E62-9C89-122C9FD572FE}" destId="{7F001019-4654-4CAE-BEC0-F0EE9613DF20}" srcOrd="10" destOrd="0" presId="urn:microsoft.com/office/officeart/2018/2/layout/IconLabelList"/>
    <dgm:cxn modelId="{07391E06-25FC-4F61-B4A9-0FA1CF5CA295}" type="presParOf" srcId="{7F001019-4654-4CAE-BEC0-F0EE9613DF20}" destId="{22DD61AC-933A-4E24-87A5-EE14FE8E903B}" srcOrd="0" destOrd="0" presId="urn:microsoft.com/office/officeart/2018/2/layout/IconLabelList"/>
    <dgm:cxn modelId="{BF928E13-8801-4729-BD55-B80534102567}" type="presParOf" srcId="{7F001019-4654-4CAE-BEC0-F0EE9613DF20}" destId="{73DDBC85-9BA4-4FA9-8193-50A06804DE03}" srcOrd="1" destOrd="0" presId="urn:microsoft.com/office/officeart/2018/2/layout/IconLabelList"/>
    <dgm:cxn modelId="{101E31DD-4A12-4500-80C9-636DEFD1E4A7}" type="presParOf" srcId="{7F001019-4654-4CAE-BEC0-F0EE9613DF20}" destId="{87B9E1EE-6C67-44A2-8071-1C6490580DC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DB02B-8088-4AAE-AB92-F0E8C6E2D78D}">
      <dsp:nvSpPr>
        <dsp:cNvPr id="0" name=""/>
        <dsp:cNvSpPr/>
      </dsp:nvSpPr>
      <dsp:spPr>
        <a:xfrm>
          <a:off x="421398" y="960456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EA565-E94A-40FA-BE95-322A0CA8445E}">
      <dsp:nvSpPr>
        <dsp:cNvPr id="0" name=""/>
        <dsp:cNvSpPr/>
      </dsp:nvSpPr>
      <dsp:spPr>
        <a:xfrm>
          <a:off x="841" y="187809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Overview</a:t>
          </a:r>
        </a:p>
      </dsp:txBody>
      <dsp:txXfrm>
        <a:off x="841" y="1878096"/>
        <a:ext cx="1529296" cy="611718"/>
      </dsp:txXfrm>
    </dsp:sp>
    <dsp:sp modelId="{D45FDB57-B756-4DD8-8CC9-029AF979AE0C}">
      <dsp:nvSpPr>
        <dsp:cNvPr id="0" name=""/>
        <dsp:cNvSpPr/>
      </dsp:nvSpPr>
      <dsp:spPr>
        <a:xfrm>
          <a:off x="2218322" y="960456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DC23D-056E-4068-9D33-50229EA56922}">
      <dsp:nvSpPr>
        <dsp:cNvPr id="0" name=""/>
        <dsp:cNvSpPr/>
      </dsp:nvSpPr>
      <dsp:spPr>
        <a:xfrm>
          <a:off x="1797765" y="187809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Exploratory Data Analysis </a:t>
          </a:r>
        </a:p>
      </dsp:txBody>
      <dsp:txXfrm>
        <a:off x="1797765" y="1878096"/>
        <a:ext cx="1529296" cy="611718"/>
      </dsp:txXfrm>
    </dsp:sp>
    <dsp:sp modelId="{913FF815-82E3-45EE-8727-E24A1794778E}">
      <dsp:nvSpPr>
        <dsp:cNvPr id="0" name=""/>
        <dsp:cNvSpPr/>
      </dsp:nvSpPr>
      <dsp:spPr>
        <a:xfrm>
          <a:off x="4015246" y="960456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5CB13-A2A0-4A40-9757-8BA7EEC273EF}">
      <dsp:nvSpPr>
        <dsp:cNvPr id="0" name=""/>
        <dsp:cNvSpPr/>
      </dsp:nvSpPr>
      <dsp:spPr>
        <a:xfrm>
          <a:off x="3594689" y="187809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Hierarchical Clustering </a:t>
          </a:r>
        </a:p>
      </dsp:txBody>
      <dsp:txXfrm>
        <a:off x="3594689" y="1878096"/>
        <a:ext cx="1529296" cy="611718"/>
      </dsp:txXfrm>
    </dsp:sp>
    <dsp:sp modelId="{24E81205-8BB4-4F70-A131-4F1B139B507F}">
      <dsp:nvSpPr>
        <dsp:cNvPr id="0" name=""/>
        <dsp:cNvSpPr/>
      </dsp:nvSpPr>
      <dsp:spPr>
        <a:xfrm>
          <a:off x="5812170" y="960456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37CC4-B60C-4AC3-A001-91EF23EACD5B}">
      <dsp:nvSpPr>
        <dsp:cNvPr id="0" name=""/>
        <dsp:cNvSpPr/>
      </dsp:nvSpPr>
      <dsp:spPr>
        <a:xfrm>
          <a:off x="5391613" y="187809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Mixture Model</a:t>
          </a:r>
        </a:p>
      </dsp:txBody>
      <dsp:txXfrm>
        <a:off x="5391613" y="1878096"/>
        <a:ext cx="1529296" cy="611718"/>
      </dsp:txXfrm>
    </dsp:sp>
    <dsp:sp modelId="{3F3ACF88-E1F2-4504-A086-E710C7F84C30}">
      <dsp:nvSpPr>
        <dsp:cNvPr id="0" name=""/>
        <dsp:cNvSpPr/>
      </dsp:nvSpPr>
      <dsp:spPr>
        <a:xfrm>
          <a:off x="7609093" y="960456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0D8FA-6903-4B22-ACA5-0FA54973482A}">
      <dsp:nvSpPr>
        <dsp:cNvPr id="0" name=""/>
        <dsp:cNvSpPr/>
      </dsp:nvSpPr>
      <dsp:spPr>
        <a:xfrm>
          <a:off x="7188537" y="187809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188537" y="1878096"/>
        <a:ext cx="1529296" cy="611718"/>
      </dsp:txXfrm>
    </dsp:sp>
    <dsp:sp modelId="{22DD61AC-933A-4E24-87A5-EE14FE8E903B}">
      <dsp:nvSpPr>
        <dsp:cNvPr id="0" name=""/>
        <dsp:cNvSpPr/>
      </dsp:nvSpPr>
      <dsp:spPr>
        <a:xfrm>
          <a:off x="9406017" y="960456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9E1EE-6C67-44A2-8071-1C6490580DC2}">
      <dsp:nvSpPr>
        <dsp:cNvPr id="0" name=""/>
        <dsp:cNvSpPr/>
      </dsp:nvSpPr>
      <dsp:spPr>
        <a:xfrm>
          <a:off x="8985461" y="1878096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 </a:t>
          </a:r>
        </a:p>
      </dsp:txBody>
      <dsp:txXfrm>
        <a:off x="8985461" y="1878096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B52C6-C3FE-49E0-8ED4-B07DD660E44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3C02F-0246-4619-A95F-761F831E7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62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80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  <a:p>
            <a:r>
              <a:rPr lang="en-US"/>
              <a:t>Used complete and silhouette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5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9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7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4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4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1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2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  <a:p>
            <a:r>
              <a:rPr lang="en-US"/>
              <a:t>Around 2200 rows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99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3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6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6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Dagny</a:t>
            </a:r>
          </a:p>
          <a:p>
            <a:r>
              <a:rPr lang="en-US"/>
              <a:t>Scaling the data was necessary since the variables had a wide range of scales, and the team will be using distance based algorithms. This will ensure that all the features contribute equally to the result and that the larger numbers (</a:t>
            </a:r>
            <a:r>
              <a:rPr lang="en-US" err="1"/>
              <a:t>ie</a:t>
            </a:r>
            <a:r>
              <a:rPr lang="en-US"/>
              <a:t> Income) aren't overpowering. Additionally, we also need dimension reduction. There seems to be some strong to moderate correlations between some of the variables, so conducting a principle components analysis on scaled data will help alleviate all of these concerns. For this analysis, 10 principle components is sufficient since it accounts for about 85% of the variation. This reduced the number of features needed in this analysis by eight. The dimension reduction was successful.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C02F-0246-4619-A95F-761F831E78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3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1F2F-E6D0-458E-A529-619FD715B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DC30C-D89D-4762-9767-99457A604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85045-2CDA-49AA-B21E-476E531E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97F14-5BC8-4228-A7FB-E245E11D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5533-AF1D-49E8-B665-EF26488D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AB7B-BC7A-46B8-AE48-66A5D437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9F596-EC62-4B0E-90E3-7C700B875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AC413-FB0C-484C-9E4F-5AA7DB72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C59EB-EF22-49B0-B3B5-633CD932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E3194-E203-4B36-9B70-9B93E792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2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336F9-F20D-42C5-BDBB-F8426A852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5EACD-B922-43C4-A536-A9B1470CB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B7402-88A7-419A-A02E-307A2CC9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0E1-8256-488F-8E48-397B51D4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CC468-1FA8-4E87-B529-78484AAC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E288-5C41-4D44-A890-BA3C275E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162F-76B2-404C-B681-A0A6BDD9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60617-7ACB-49D7-986C-1E269151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7DF8E-C4C8-4C0C-9CBA-FF9C3861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214B1-78A9-4814-9DDE-7BC602B8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0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040E-6460-4AFA-A64C-679449E0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D7DA8-9ED0-4DF4-A18D-ACF1181F3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A11C0-2FBD-4C71-824A-2AEFB9B9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7BBC9-5173-40D4-AB6E-B3E9D26A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C3CE1-FBDA-4042-BF56-4DEB00DD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D199-96B0-4BB7-9E0D-388E8B3F3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B2AF-AA1F-4DFD-A92B-4A0EFFDC3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BD126-9CD8-45A0-926F-348731838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EF0EC-A12E-4F5E-87F3-626C4352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C0418-7D9D-4BB9-99A8-CBBA6B03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DF5C2-5AA6-4516-9AA0-D270C7D9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FE44-6FA1-4CD4-8916-1576D3BE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3713C-BBA3-4BF9-B05B-9B67EBD6E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77426-C537-48C0-9DD4-D974AB424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3D56A-638A-4F86-8080-24C21BD97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58D51-6F89-4A51-B883-DD9A6C6F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C91E27-9601-41F9-BC0B-5C6B8FB8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843E9-6A73-46D9-B498-6C6AE774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31F1D-2F5F-4514-B19B-74E387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4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D7BE-DA67-4E01-8C3C-E34D8BED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7B0BC-3A27-4923-89C7-D00B4980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D3EC2-9139-4DC4-84EA-AC2CFEAD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4AA2-EB30-40A9-8704-CE490F96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2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262BA6-F902-4275-9504-BDC75633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4668F-81DC-42D2-AFEF-942EB4C9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EA1B6-BA9F-4EC7-8D7A-C9E479F0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1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2E24-B3B7-4272-97D9-05A9386B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D4955-102D-46C8-B9D9-F1D8A3589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AA33-9DBB-4BFC-B45D-CCD8EBED9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91A1B-0E6E-48CF-AE15-E13C4553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B419A-F355-4EE6-A506-C7CD9C3D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E51FC-66AD-480C-B28B-B8C05DDF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5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E32D-632D-41DB-BD4D-1E2718E2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DFD3D-8BF4-4FD4-B643-35FEDFB54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0D5D6-7C5A-4C02-9727-C545D2F10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7369-823F-4C14-A29D-4074DE17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042F8-6808-48A3-8D9E-4662799D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BCAB-1D43-428C-8CA3-39E3F6FB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9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BAC7C-6595-416C-835B-E0A70CE6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C9413-D309-45A3-B896-72D0EFD56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4280B-08E9-4EE7-A956-55E67E727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May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6A903-0A41-4711-89EC-D0BB27CF8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8D3E8-CDC7-4B86-BA0A-78E6436B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oup of people discussing something&#10;&#10;Description automatically generated with low confidence">
            <a:extLst>
              <a:ext uri="{FF2B5EF4-FFF2-40B4-BE49-F238E27FC236}">
                <a16:creationId xmlns:a16="http://schemas.microsoft.com/office/drawing/2014/main" id="{A5A5E60C-1203-7987-77BB-33EB01C79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E8FC2-5EFE-4160-A131-182B8BED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Consumer Behavior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25E55-9BEE-4CF5-B9EA-AAB89C8D0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University of New Hampshire</a:t>
            </a:r>
          </a:p>
          <a:p>
            <a:r>
              <a:rPr lang="en-US" sz="1300">
                <a:solidFill>
                  <a:srgbClr val="FFFFFF"/>
                </a:solidFill>
              </a:rPr>
              <a:t>Peter T. Paul College of Business and Economics</a:t>
            </a:r>
          </a:p>
          <a:p>
            <a:r>
              <a:rPr lang="en-US" sz="1300">
                <a:solidFill>
                  <a:srgbClr val="FFFFFF"/>
                </a:solidFill>
              </a:rPr>
              <a:t>Unstructured Data</a:t>
            </a:r>
          </a:p>
          <a:p>
            <a:r>
              <a:rPr lang="en-US" sz="1300">
                <a:solidFill>
                  <a:srgbClr val="FFFFFF"/>
                </a:solidFill>
              </a:rPr>
              <a:t>Aleena Linson, Dagny Wilkins, Drew Rigney </a:t>
            </a:r>
          </a:p>
        </p:txBody>
      </p:sp>
    </p:spTree>
    <p:extLst>
      <p:ext uri="{BB962C8B-B14F-4D97-AF65-F5344CB8AC3E}">
        <p14:creationId xmlns:p14="http://schemas.microsoft.com/office/powerpoint/2010/main" val="350278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259267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93D592-D59F-4F7C-A839-9BC4008B44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17411" y="2600325"/>
            <a:ext cx="4393110" cy="2698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EA6DE-492B-4784-9859-ED9ED9A1CC42}"/>
              </a:ext>
            </a:extLst>
          </p:cNvPr>
          <p:cNvSpPr txBox="1"/>
          <p:nvPr/>
        </p:nvSpPr>
        <p:spPr>
          <a:xfrm>
            <a:off x="1605280" y="2600325"/>
            <a:ext cx="43767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Optimal number of clusters is two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FD96E0-1B69-4A51-A14A-A8C993F9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46987"/>
              </p:ext>
            </p:extLst>
          </p:nvPr>
        </p:nvGraphicFramePr>
        <p:xfrm>
          <a:off x="2564306" y="3351138"/>
          <a:ext cx="24587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727443174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368078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5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56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65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99912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EA6DE-492B-4784-9859-ED9ED9A1CC42}"/>
              </a:ext>
            </a:extLst>
          </p:cNvPr>
          <p:cNvSpPr txBox="1"/>
          <p:nvPr/>
        </p:nvSpPr>
        <p:spPr>
          <a:xfrm>
            <a:off x="1452656" y="2597849"/>
            <a:ext cx="4376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Four clusters is more realistic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Better distribution of data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FD96E0-1B69-4A51-A14A-A8C993F9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482559"/>
              </p:ext>
            </p:extLst>
          </p:nvPr>
        </p:nvGraphicFramePr>
        <p:xfrm>
          <a:off x="6510152" y="2881615"/>
          <a:ext cx="4055004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3751">
                  <a:extLst>
                    <a:ext uri="{9D8B030D-6E8A-4147-A177-3AD203B41FA5}">
                      <a16:colId xmlns:a16="http://schemas.microsoft.com/office/drawing/2014/main" val="2727443174"/>
                    </a:ext>
                  </a:extLst>
                </a:gridCol>
                <a:gridCol w="1013751">
                  <a:extLst>
                    <a:ext uri="{9D8B030D-6E8A-4147-A177-3AD203B41FA5}">
                      <a16:colId xmlns:a16="http://schemas.microsoft.com/office/drawing/2014/main" val="1670769733"/>
                    </a:ext>
                  </a:extLst>
                </a:gridCol>
                <a:gridCol w="1013751">
                  <a:extLst>
                    <a:ext uri="{9D8B030D-6E8A-4147-A177-3AD203B41FA5}">
                      <a16:colId xmlns:a16="http://schemas.microsoft.com/office/drawing/2014/main" val="4055199697"/>
                    </a:ext>
                  </a:extLst>
                </a:gridCol>
                <a:gridCol w="1013751">
                  <a:extLst>
                    <a:ext uri="{9D8B030D-6E8A-4147-A177-3AD203B41FA5}">
                      <a16:colId xmlns:a16="http://schemas.microsoft.com/office/drawing/2014/main" val="368078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5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56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05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296852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68ED7-5591-47E4-B802-50CEEEECB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5" y="2675496"/>
            <a:ext cx="9357865" cy="269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/>
              <a:t>Optimal number of clusters is nine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00A8BF1-21C2-F83F-4ED1-79729E09E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380574"/>
              </p:ext>
            </p:extLst>
          </p:nvPr>
        </p:nvGraphicFramePr>
        <p:xfrm>
          <a:off x="1547366" y="3438224"/>
          <a:ext cx="9191979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1331">
                  <a:extLst>
                    <a:ext uri="{9D8B030D-6E8A-4147-A177-3AD203B41FA5}">
                      <a16:colId xmlns:a16="http://schemas.microsoft.com/office/drawing/2014/main" val="1163772461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803172836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629336002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2736673557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896705027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843575508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2791463420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1314665980"/>
                    </a:ext>
                  </a:extLst>
                </a:gridCol>
                <a:gridCol w="1021331">
                  <a:extLst>
                    <a:ext uri="{9D8B030D-6E8A-4147-A177-3AD203B41FA5}">
                      <a16:colId xmlns:a16="http://schemas.microsoft.com/office/drawing/2014/main" val="2887075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01249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C49F38-56C9-64D2-3009-32EC7AF8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64" y="4566265"/>
            <a:ext cx="9497975" cy="7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296852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 Model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E1525C-B015-65F4-09DD-B0E0126D33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071531"/>
              </p:ext>
            </p:extLst>
          </p:nvPr>
        </p:nvGraphicFramePr>
        <p:xfrm>
          <a:off x="3505199" y="3372160"/>
          <a:ext cx="5181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36109151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1548221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85095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69501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5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928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2DF5F3-3ECA-E691-39DD-D9A78A071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2" y="4441582"/>
            <a:ext cx="9729615" cy="757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A430A-5892-026D-4B98-4C146EE3D708}"/>
              </a:ext>
            </a:extLst>
          </p:cNvPr>
          <p:cNvSpPr txBox="1"/>
          <p:nvPr/>
        </p:nvSpPr>
        <p:spPr>
          <a:xfrm>
            <a:off x="3363817" y="2582753"/>
            <a:ext cx="546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Four clusters provides the lowest BIC score</a:t>
            </a:r>
          </a:p>
        </p:txBody>
      </p:sp>
    </p:spTree>
    <p:extLst>
      <p:ext uri="{BB962C8B-B14F-4D97-AF65-F5344CB8AC3E}">
        <p14:creationId xmlns:p14="http://schemas.microsoft.com/office/powerpoint/2010/main" val="263909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D5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Deep Learning Model</a:t>
            </a:r>
            <a:r>
              <a:rPr lang="en-US" sz="3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(FFNN)</a:t>
            </a:r>
            <a:endParaRPr lang="en-US" sz="3200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361F36-10E4-D1D9-3CBB-C5D3A58B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632" y="2378"/>
            <a:ext cx="6883839" cy="6843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F71D69-6960-858E-51A5-4F2A2EA1C571}"/>
              </a:ext>
            </a:extLst>
          </p:cNvPr>
          <p:cNvSpPr txBox="1"/>
          <p:nvPr/>
        </p:nvSpPr>
        <p:spPr>
          <a:xfrm>
            <a:off x="681341" y="4361639"/>
            <a:ext cx="18985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FFNN 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RNN 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CNN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3C6F23F-08FA-ED26-753B-3C4D36DCDC4F}"/>
              </a:ext>
            </a:extLst>
          </p:cNvPr>
          <p:cNvSpPr/>
          <p:nvPr/>
        </p:nvSpPr>
        <p:spPr>
          <a:xfrm>
            <a:off x="1722825" y="4296245"/>
            <a:ext cx="362085" cy="48638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44469A80-FBEB-04E5-B943-4DA083DF700A}"/>
              </a:ext>
            </a:extLst>
          </p:cNvPr>
          <p:cNvSpPr/>
          <p:nvPr/>
        </p:nvSpPr>
        <p:spPr>
          <a:xfrm>
            <a:off x="1649107" y="4878150"/>
            <a:ext cx="556638" cy="40531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603E9B6-88E0-7AB5-BC2E-F283B81A501B}"/>
              </a:ext>
            </a:extLst>
          </p:cNvPr>
          <p:cNvSpPr/>
          <p:nvPr/>
        </p:nvSpPr>
        <p:spPr>
          <a:xfrm>
            <a:off x="1649106" y="5386149"/>
            <a:ext cx="556638" cy="40531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7277A-346C-3423-CFBB-3A868CC664C1}"/>
              </a:ext>
            </a:extLst>
          </p:cNvPr>
          <p:cNvSpPr txBox="1"/>
          <p:nvPr/>
        </p:nvSpPr>
        <p:spPr>
          <a:xfrm>
            <a:off x="6735796" y="2094"/>
            <a:ext cx="927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relu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'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34AD8-6F3C-BDC1-37E2-2FABD7E97423}"/>
              </a:ext>
            </a:extLst>
          </p:cNvPr>
          <p:cNvSpPr txBox="1"/>
          <p:nvPr/>
        </p:nvSpPr>
        <p:spPr>
          <a:xfrm>
            <a:off x="8420911" y="1081"/>
            <a:ext cx="678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'</a:t>
            </a:r>
            <a:r>
              <a:rPr lang="en-US" err="1">
                <a:solidFill>
                  <a:srgbClr val="FF0000"/>
                </a:solidFill>
              </a:rPr>
              <a:t>relu</a:t>
            </a:r>
            <a:r>
              <a:rPr lang="en-US">
                <a:solidFill>
                  <a:srgbClr val="FF0000"/>
                </a:solidFill>
              </a:rPr>
              <a:t>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0B580-AAA0-E3EC-58E8-1B12ECDBA56E}"/>
              </a:ext>
            </a:extLst>
          </p:cNvPr>
          <p:cNvSpPr txBox="1"/>
          <p:nvPr/>
        </p:nvSpPr>
        <p:spPr>
          <a:xfrm>
            <a:off x="10142842" y="9862"/>
            <a:ext cx="1035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softmax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'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3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09818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EB7033-9F59-219F-3884-EE016FC844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6523525"/>
              </p:ext>
            </p:extLst>
          </p:nvPr>
        </p:nvGraphicFramePr>
        <p:xfrm>
          <a:off x="2365811" y="3451771"/>
          <a:ext cx="2590798" cy="7332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3865405901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3262265026"/>
                    </a:ext>
                  </a:extLst>
                </a:gridCol>
              </a:tblGrid>
              <a:tr h="367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Accuracy​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Loss​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00849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 noProof="0">
                          <a:effectLst/>
                        </a:rPr>
                        <a:t>0.8088012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 noProof="0">
                          <a:effectLst/>
                        </a:rPr>
                        <a:t>0.6735640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739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8AA252-679B-9307-EE6B-3D80B226F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27845"/>
              </p:ext>
            </p:extLst>
          </p:nvPr>
        </p:nvGraphicFramePr>
        <p:xfrm>
          <a:off x="6948660" y="3453500"/>
          <a:ext cx="2498012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9006">
                  <a:extLst>
                    <a:ext uri="{9D8B030D-6E8A-4147-A177-3AD203B41FA5}">
                      <a16:colId xmlns:a16="http://schemas.microsoft.com/office/drawing/2014/main" val="3546688548"/>
                    </a:ext>
                  </a:extLst>
                </a:gridCol>
                <a:gridCol w="1249006">
                  <a:extLst>
                    <a:ext uri="{9D8B030D-6E8A-4147-A177-3AD203B41FA5}">
                      <a16:colId xmlns:a16="http://schemas.microsoft.com/office/drawing/2014/main" val="430108788"/>
                    </a:ext>
                  </a:extLst>
                </a:gridCol>
              </a:tblGrid>
              <a:tr h="332537"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</a:rPr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260"/>
                  </a:ext>
                </a:extLst>
              </a:tr>
              <a:tr h="332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effectLst/>
                        </a:rPr>
                        <a:t>0.8172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0.4825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306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D72EB5E-FE18-19AF-8B77-C8144A901B72}"/>
              </a:ext>
            </a:extLst>
          </p:cNvPr>
          <p:cNvSpPr txBox="1"/>
          <p:nvPr/>
        </p:nvSpPr>
        <p:spPr>
          <a:xfrm>
            <a:off x="2085013" y="2678521"/>
            <a:ext cx="3152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Before hyperparameter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0F6B0-31AC-3CAB-4F93-7C144E294CC2}"/>
              </a:ext>
            </a:extLst>
          </p:cNvPr>
          <p:cNvSpPr txBox="1"/>
          <p:nvPr/>
        </p:nvSpPr>
        <p:spPr>
          <a:xfrm>
            <a:off x="6733450" y="2678521"/>
            <a:ext cx="29284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After hyperparameter tuning</a:t>
            </a:r>
            <a:endParaRPr lang="en-US">
              <a:cs typeface="Calibri"/>
            </a:endParaRPr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43A459C5-66E5-FE60-08DD-630BA225D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3113" y="4234274"/>
            <a:ext cx="1349105" cy="1349105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8B7CB3E4-9AC7-A64E-80F6-036CD7310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089055">
            <a:off x="3204011" y="44516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83937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68ED7-5591-47E4-B802-50CEEEECB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5" y="2416608"/>
            <a:ext cx="9357865" cy="30574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>
                <a:ea typeface="Calibri"/>
                <a:cs typeface="Calibri"/>
              </a:rPr>
              <a:t>Four is the optimal number of clusters </a:t>
            </a:r>
          </a:p>
          <a:p>
            <a:pPr>
              <a:lnSpc>
                <a:spcPct val="150000"/>
              </a:lnSpc>
            </a:pPr>
            <a:r>
              <a:rPr lang="en-US" sz="2000">
                <a:ea typeface="Calibri"/>
                <a:cs typeface="Calibri"/>
              </a:rPr>
              <a:t>Neural Network classification can help determine how many campaigns a customer will accept </a:t>
            </a:r>
          </a:p>
          <a:p>
            <a:pPr>
              <a:lnSpc>
                <a:spcPct val="150000"/>
              </a:lnSpc>
            </a:pPr>
            <a:r>
              <a:rPr lang="en-US" sz="2000">
                <a:ea typeface="Calibri"/>
                <a:cs typeface="Calibri"/>
              </a:rPr>
              <a:t>This analysis is a starting point</a:t>
            </a:r>
          </a:p>
          <a:p>
            <a:pPr>
              <a:lnSpc>
                <a:spcPct val="150000"/>
              </a:lnSpc>
            </a:pPr>
            <a:r>
              <a:rPr lang="en-US" sz="2000">
                <a:ea typeface="Calibri"/>
                <a:cs typeface="Calibri"/>
              </a:rPr>
              <a:t>Can use clusters to understand different market segments/develop marketing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6318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83937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Outcomes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68ED7-5591-47E4-B802-50CEEEECB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5" y="2664893"/>
            <a:ext cx="9357865" cy="299392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>
                <a:ea typeface="Calibri"/>
                <a:cs typeface="Calibri"/>
              </a:rPr>
              <a:t>How to fit a FFNN and perform deep learning classification</a:t>
            </a:r>
          </a:p>
          <a:p>
            <a:pPr>
              <a:lnSpc>
                <a:spcPct val="150000"/>
              </a:lnSpc>
            </a:pPr>
            <a:r>
              <a:rPr lang="en-US" sz="2600">
                <a:ea typeface="Calibri"/>
                <a:cs typeface="Calibri"/>
              </a:rPr>
              <a:t>How to choose most appropriate clustering algorithms and explain the choice to a technical audience</a:t>
            </a:r>
          </a:p>
          <a:p>
            <a:pPr>
              <a:lnSpc>
                <a:spcPct val="150000"/>
              </a:lnSpc>
            </a:pPr>
            <a:r>
              <a:rPr lang="en-US" sz="2600">
                <a:ea typeface="Calibri"/>
                <a:cs typeface="Calibri"/>
              </a:rPr>
              <a:t>How to use Exploratory Data Analysis to inform the rest of the analysis</a:t>
            </a:r>
          </a:p>
          <a:p>
            <a:pPr>
              <a:lnSpc>
                <a:spcPct val="150000"/>
              </a:lnSpc>
            </a:pPr>
            <a:r>
              <a:rPr lang="en-US" sz="2600">
                <a:ea typeface="Calibri"/>
                <a:cs typeface="Calibri"/>
              </a:rPr>
              <a:t>How to think outside the box to still incorporate categorical variables in an effective manner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82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583" y="2701427"/>
            <a:ext cx="3982832" cy="1041901"/>
          </a:xfrm>
        </p:spPr>
        <p:txBody>
          <a:bodyPr>
            <a:normAutofit/>
          </a:bodyPr>
          <a:lstStyle/>
          <a:p>
            <a:r>
              <a:rPr lang="en-US" sz="660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68ED7-5591-47E4-B802-50CEEEECB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83DE0-9399-4901-B04D-5EF3016EC79B}"/>
              </a:ext>
            </a:extLst>
          </p:cNvPr>
          <p:cNvSpPr txBox="1"/>
          <p:nvPr/>
        </p:nvSpPr>
        <p:spPr>
          <a:xfrm>
            <a:off x="4948335" y="3851356"/>
            <a:ext cx="2295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017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F960-21AD-4A21-A31E-E594EB1F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3508E0-D470-15BE-AB39-5FC742315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324826"/>
              </p:ext>
            </p:extLst>
          </p:nvPr>
        </p:nvGraphicFramePr>
        <p:xfrm>
          <a:off x="838200" y="1703864"/>
          <a:ext cx="10515600" cy="345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07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09818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Behavior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90BA-7455-41A0-8971-97106ECD5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 lnSpcReduction="10000"/>
          </a:bodyPr>
          <a:lstStyle/>
          <a:p>
            <a:r>
              <a:rPr lang="en-US" sz="2400"/>
              <a:t>Year of Birth</a:t>
            </a:r>
          </a:p>
          <a:p>
            <a:r>
              <a:rPr lang="en-US" sz="2400"/>
              <a:t>Education </a:t>
            </a:r>
          </a:p>
          <a:p>
            <a:r>
              <a:rPr lang="en-US" sz="2400"/>
              <a:t>Marital Status</a:t>
            </a:r>
          </a:p>
          <a:p>
            <a:r>
              <a:rPr lang="en-US" sz="2400"/>
              <a:t>Date of First Purchase</a:t>
            </a:r>
          </a:p>
          <a:p>
            <a:r>
              <a:rPr lang="en-US" sz="2400"/>
              <a:t>Accepted Promotions</a:t>
            </a:r>
          </a:p>
          <a:p>
            <a:r>
              <a:rPr lang="en-US" sz="2400"/>
              <a:t>Customer Complaints 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A216E-E830-41FE-B072-311139780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 lnSpcReduction="10000"/>
          </a:bodyPr>
          <a:lstStyle/>
          <a:p>
            <a:r>
              <a:rPr lang="en-US" sz="2400"/>
              <a:t># of Children </a:t>
            </a:r>
          </a:p>
          <a:p>
            <a:r>
              <a:rPr lang="en-US" sz="2400"/>
              <a:t># of Teens</a:t>
            </a:r>
          </a:p>
          <a:p>
            <a:r>
              <a:rPr lang="en-US" sz="2400"/>
              <a:t>Income ($)</a:t>
            </a:r>
          </a:p>
          <a:p>
            <a:r>
              <a:rPr lang="en-US" sz="2400"/>
              <a:t>Purchase Recency </a:t>
            </a:r>
          </a:p>
          <a:p>
            <a:r>
              <a:rPr lang="en-US" sz="2400"/>
              <a:t>Amount Spent </a:t>
            </a:r>
          </a:p>
          <a:p>
            <a:r>
              <a:rPr lang="en-US" sz="2400"/>
              <a:t>Number of Purchases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4889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39497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Transformation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68ED7-5591-47E4-B802-50CEEEECB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Year of Birth </a:t>
            </a:r>
            <a:r>
              <a:rPr lang="en-US" sz="2400">
                <a:sym typeface="Wingdings" panose="05000000000000000000" pitchFamily="2" charset="2"/>
              </a:rPr>
              <a:t> Current Year – Year of Birth = </a:t>
            </a:r>
            <a:r>
              <a:rPr lang="en-US" sz="2400" b="1">
                <a:sym typeface="Wingdings" panose="05000000000000000000" pitchFamily="2" charset="2"/>
              </a:rPr>
              <a:t>Age</a:t>
            </a:r>
          </a:p>
          <a:p>
            <a:pPr marL="0" indent="0">
              <a:buNone/>
            </a:pPr>
            <a:endParaRPr lang="en-US" sz="2400">
              <a:sym typeface="Wingdings" panose="05000000000000000000" pitchFamily="2" charset="2"/>
            </a:endParaRPr>
          </a:p>
          <a:p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9BB30-4745-4CE1-8EF3-D3A999B87B40}"/>
              </a:ext>
            </a:extLst>
          </p:cNvPr>
          <p:cNvSpPr txBox="1"/>
          <p:nvPr/>
        </p:nvSpPr>
        <p:spPr>
          <a:xfrm>
            <a:off x="6256020" y="2701427"/>
            <a:ext cx="4483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Date of First Purchase  Current Date – Date of First Purchase = </a:t>
            </a:r>
            <a:r>
              <a:rPr lang="en-US" sz="2400" b="1">
                <a:sym typeface="Wingdings" panose="05000000000000000000" pitchFamily="2" charset="2"/>
              </a:rPr>
              <a:t>Number of Days Customer For</a:t>
            </a:r>
          </a:p>
        </p:txBody>
      </p:sp>
    </p:spTree>
    <p:extLst>
      <p:ext uri="{BB962C8B-B14F-4D97-AF65-F5344CB8AC3E}">
        <p14:creationId xmlns:p14="http://schemas.microsoft.com/office/powerpoint/2010/main" val="70886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337416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68ED7-5591-47E4-B802-50CEEEECB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520343"/>
            <a:ext cx="9357864" cy="26999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ym typeface="Wingdings" panose="05000000000000000000" pitchFamily="2" charset="2"/>
              </a:rPr>
              <a:t>24 null values in the Income column</a:t>
            </a:r>
          </a:p>
          <a:p>
            <a:pPr>
              <a:lnSpc>
                <a:spcPct val="150000"/>
              </a:lnSpc>
            </a:pPr>
            <a:r>
              <a:rPr lang="en-US" sz="2400">
                <a:sym typeface="Wingdings" panose="05000000000000000000" pitchFamily="2" charset="2"/>
              </a:rPr>
              <a:t>Outliers present in the Age, Income, Purchases, and Amount Spent </a:t>
            </a:r>
          </a:p>
          <a:p>
            <a:pPr>
              <a:lnSpc>
                <a:spcPct val="150000"/>
              </a:lnSpc>
            </a:pPr>
            <a:r>
              <a:rPr lang="en-US" sz="2400">
                <a:sym typeface="Wingdings" panose="05000000000000000000" pitchFamily="2" charset="2"/>
              </a:rPr>
              <a:t>Moderate to high correlation among certain features </a:t>
            </a:r>
            <a:endParaRPr lang="en-U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922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0701966-91BD-C85B-9128-DD16D9E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3157136"/>
            <a:ext cx="5455917" cy="2537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7AA7A728-D467-AA84-9315-6CC97F21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58" y="3341273"/>
            <a:ext cx="5455917" cy="2168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10FDA-7594-30E8-6625-EF66D031696F}"/>
              </a:ext>
            </a:extLst>
          </p:cNvPr>
          <p:cNvSpPr txBox="1"/>
          <p:nvPr/>
        </p:nvSpPr>
        <p:spPr>
          <a:xfrm>
            <a:off x="1421225" y="259683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Web Visits per Month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EF46D-3A09-F96E-0E59-FFC9A1345236}"/>
              </a:ext>
            </a:extLst>
          </p:cNvPr>
          <p:cNvSpPr txBox="1"/>
          <p:nvPr/>
        </p:nvSpPr>
        <p:spPr>
          <a:xfrm>
            <a:off x="7213602" y="2596836"/>
            <a:ext cx="378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Number of Web Purchases per Month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D7442-F32A-561C-BE91-19AF57359159}"/>
              </a:ext>
            </a:extLst>
          </p:cNvPr>
          <p:cNvSpPr txBox="1"/>
          <p:nvPr/>
        </p:nvSpPr>
        <p:spPr>
          <a:xfrm>
            <a:off x="2514600" y="1651539"/>
            <a:ext cx="7162800" cy="369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Web visits and web purchases are related and have a similar median value. </a:t>
            </a:r>
          </a:p>
        </p:txBody>
      </p:sp>
    </p:spTree>
    <p:extLst>
      <p:ext uri="{BB962C8B-B14F-4D97-AF65-F5344CB8AC3E}">
        <p14:creationId xmlns:p14="http://schemas.microsoft.com/office/powerpoint/2010/main" val="168282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C864F1E-7457-5FAE-971A-E64834A0A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"/>
          <a:stretch/>
        </p:blipFill>
        <p:spPr>
          <a:xfrm>
            <a:off x="331568" y="3013918"/>
            <a:ext cx="5455917" cy="313402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3D195E7D-9B0D-AB66-A39F-C1D829DFA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0"/>
          <a:stretch/>
        </p:blipFill>
        <p:spPr>
          <a:xfrm>
            <a:off x="6545299" y="3013918"/>
            <a:ext cx="5315133" cy="2823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C0AD5-17FF-052D-E8F0-E981DE4FC2AE}"/>
              </a:ext>
            </a:extLst>
          </p:cNvPr>
          <p:cNvSpPr txBox="1"/>
          <p:nvPr/>
        </p:nvSpPr>
        <p:spPr>
          <a:xfrm>
            <a:off x="1542567" y="2559329"/>
            <a:ext cx="36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Days Since Last Purchase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2864B-4759-6360-229F-418AB08E5605}"/>
              </a:ext>
            </a:extLst>
          </p:cNvPr>
          <p:cNvSpPr txBox="1"/>
          <p:nvPr/>
        </p:nvSpPr>
        <p:spPr>
          <a:xfrm>
            <a:off x="7609114" y="2559329"/>
            <a:ext cx="360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Distribution of Accepted Campaigns</a:t>
            </a:r>
          </a:p>
        </p:txBody>
      </p:sp>
    </p:spTree>
    <p:extLst>
      <p:ext uri="{BB962C8B-B14F-4D97-AF65-F5344CB8AC3E}">
        <p14:creationId xmlns:p14="http://schemas.microsoft.com/office/powerpoint/2010/main" val="229363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25BBD2F-AC55-BCA6-29E2-49F31BE3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2979818"/>
            <a:ext cx="5455917" cy="327354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637A194-7EB7-AA11-690B-5C37AA45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979818"/>
            <a:ext cx="5455917" cy="2891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A96F3-A7E8-2431-0D51-90102D50E4D7}"/>
              </a:ext>
            </a:extLst>
          </p:cNvPr>
          <p:cNvSpPr txBox="1"/>
          <p:nvPr/>
        </p:nvSpPr>
        <p:spPr>
          <a:xfrm>
            <a:off x="1654592" y="2556056"/>
            <a:ext cx="346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Education Levels among 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B2D8C-B647-126A-CBC7-07DF7CFC6632}"/>
              </a:ext>
            </a:extLst>
          </p:cNvPr>
          <p:cNvSpPr txBox="1"/>
          <p:nvPr/>
        </p:nvSpPr>
        <p:spPr>
          <a:xfrm>
            <a:off x="8686800" y="2585950"/>
            <a:ext cx="1752594" cy="38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Age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10735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D71C-4C0B-494A-8E4C-2F3352FD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144014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 and Scaling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B7B54-838F-4004-9018-D9E1F6B0FE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35216" y="2829489"/>
            <a:ext cx="7792743" cy="2698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D22C3-EE66-4206-956B-99B91B99E070}"/>
              </a:ext>
            </a:extLst>
          </p:cNvPr>
          <p:cNvSpPr txBox="1"/>
          <p:nvPr/>
        </p:nvSpPr>
        <p:spPr>
          <a:xfrm>
            <a:off x="1452656" y="2183749"/>
            <a:ext cx="858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10 components is significant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9E6F9-D5AC-804D-C395-0A35251E2A6A}"/>
              </a:ext>
            </a:extLst>
          </p:cNvPr>
          <p:cNvSpPr/>
          <p:nvPr/>
        </p:nvSpPr>
        <p:spPr>
          <a:xfrm>
            <a:off x="6179418" y="4474029"/>
            <a:ext cx="702149" cy="17338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Consumer Behavior Analysis </vt:lpstr>
      <vt:lpstr>Agenda</vt:lpstr>
      <vt:lpstr>Consumer Behavior Data</vt:lpstr>
      <vt:lpstr>Data Transformation</vt:lpstr>
      <vt:lpstr>Exploratory Data Analysis</vt:lpstr>
      <vt:lpstr>Exploratory Data Analysis</vt:lpstr>
      <vt:lpstr>Exploratory Data Analysis</vt:lpstr>
      <vt:lpstr>Exploratory Data Analysis</vt:lpstr>
      <vt:lpstr>PCA and Scaling</vt:lpstr>
      <vt:lpstr>Hierarchical Clustering</vt:lpstr>
      <vt:lpstr>Hierarchical Clustering</vt:lpstr>
      <vt:lpstr>Mixture Model</vt:lpstr>
      <vt:lpstr>Mixture Model</vt:lpstr>
      <vt:lpstr>Deep Learning Model (FFNN)</vt:lpstr>
      <vt:lpstr>Deep Learning Model</vt:lpstr>
      <vt:lpstr>Conclusion</vt:lpstr>
      <vt:lpstr>Learning Outcomes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Behavior Analysis </dc:title>
  <dc:creator>Dagny Wilkins</dc:creator>
  <cp:revision>2</cp:revision>
  <dcterms:created xsi:type="dcterms:W3CDTF">2022-05-04T20:50:02Z</dcterms:created>
  <dcterms:modified xsi:type="dcterms:W3CDTF">2022-05-26T14:40:23Z</dcterms:modified>
</cp:coreProperties>
</file>